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98" r:id="rId4"/>
    <p:sldId id="299" r:id="rId5"/>
    <p:sldId id="288" r:id="rId6"/>
    <p:sldId id="260" r:id="rId7"/>
    <p:sldId id="264" r:id="rId8"/>
    <p:sldId id="300" r:id="rId9"/>
    <p:sldId id="301" r:id="rId10"/>
    <p:sldId id="297" r:id="rId11"/>
    <p:sldId id="294" r:id="rId12"/>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99"/>
    <a:srgbClr val="C6CB0B"/>
    <a:srgbClr val="99CC00"/>
    <a:srgbClr val="CCCC00"/>
    <a:srgbClr val="008000"/>
    <a:srgbClr val="006600"/>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13"/>
    <p:restoredTop sz="94694"/>
  </p:normalViewPr>
  <p:slideViewPr>
    <p:cSldViewPr showGuides="1">
      <p:cViewPr varScale="1">
        <p:scale>
          <a:sx n="68" d="100"/>
          <a:sy n="68" d="100"/>
        </p:scale>
        <p:origin x="396" y="66"/>
      </p:cViewPr>
      <p:guideLst>
        <p:guide orient="horz" pos="2160"/>
        <p:guide pos="2880"/>
      </p:guideLst>
    </p:cSldViewPr>
  </p:slideViewPr>
  <p:notesTextViewPr>
    <p:cViewPr>
      <p:scale>
        <a:sx n="1" d="1"/>
        <a:sy n="1" d="1"/>
      </p:scale>
      <p:origin x="0" y="0"/>
    </p:cViewPr>
  </p:notesTextViewPr>
  <p:sorterViewPr>
    <p:cViewPr>
      <p:scale>
        <a:sx n="66" d="100"/>
        <a:sy n="66" d="100"/>
      </p:scale>
      <p:origin x="0" y="40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218967-19A4-CE44-BF52-706A9BCD872F}" type="datetimeFigureOut">
              <a:rPr lang="it-IT" smtClean="0"/>
              <a:t>18/10/2019</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95B4A9-126A-BF40-9AA6-C1E6676B703E}" type="slidenum">
              <a:rPr lang="it-IT" smtClean="0"/>
              <a:t>‹N›</a:t>
            </a:fld>
            <a:endParaRPr lang="it-IT"/>
          </a:p>
        </p:txBody>
      </p:sp>
    </p:spTree>
    <p:extLst>
      <p:ext uri="{BB962C8B-B14F-4D97-AF65-F5344CB8AC3E}">
        <p14:creationId xmlns:p14="http://schemas.microsoft.com/office/powerpoint/2010/main" val="1397597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   </a:t>
            </a:r>
          </a:p>
        </p:txBody>
      </p:sp>
      <p:sp>
        <p:nvSpPr>
          <p:cNvPr id="4" name="Segnaposto numero diapositiva 3"/>
          <p:cNvSpPr>
            <a:spLocks noGrp="1"/>
          </p:cNvSpPr>
          <p:nvPr>
            <p:ph type="sldNum" sz="quarter" idx="5"/>
          </p:nvPr>
        </p:nvSpPr>
        <p:spPr/>
        <p:txBody>
          <a:bodyPr/>
          <a:lstStyle/>
          <a:p>
            <a:fld id="{4895B4A9-126A-BF40-9AA6-C1E6676B703E}" type="slidenum">
              <a:rPr lang="it-IT" smtClean="0"/>
              <a:t>2</a:t>
            </a:fld>
            <a:endParaRPr lang="it-IT"/>
          </a:p>
        </p:txBody>
      </p:sp>
    </p:spTree>
    <p:extLst>
      <p:ext uri="{BB962C8B-B14F-4D97-AF65-F5344CB8AC3E}">
        <p14:creationId xmlns:p14="http://schemas.microsoft.com/office/powerpoint/2010/main" val="859975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895B4A9-126A-BF40-9AA6-C1E6676B703E}" type="slidenum">
              <a:rPr lang="it-IT" smtClean="0"/>
              <a:t>11</a:t>
            </a:fld>
            <a:endParaRPr lang="it-IT"/>
          </a:p>
        </p:txBody>
      </p:sp>
    </p:spTree>
    <p:extLst>
      <p:ext uri="{BB962C8B-B14F-4D97-AF65-F5344CB8AC3E}">
        <p14:creationId xmlns:p14="http://schemas.microsoft.com/office/powerpoint/2010/main" val="3822572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6E41A333-129B-4051-B453-5A6AFD1A5C21}" type="datetimeFigureOut">
              <a:rPr lang="it-IT" smtClean="0"/>
              <a:pPr/>
              <a:t>18/10/2019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2EB87C8-8D54-4F97-9F33-422059A6DFEF}" type="slidenum">
              <a:rPr lang="it-IT" smtClean="0"/>
              <a:pPr/>
              <a:t>‹N›</a:t>
            </a:fld>
            <a:endParaRPr lang="it-IT"/>
          </a:p>
        </p:txBody>
      </p:sp>
    </p:spTree>
    <p:extLst>
      <p:ext uri="{BB962C8B-B14F-4D97-AF65-F5344CB8AC3E}">
        <p14:creationId xmlns:p14="http://schemas.microsoft.com/office/powerpoint/2010/main" val="3770684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6E41A333-129B-4051-B453-5A6AFD1A5C21}" type="datetimeFigureOut">
              <a:rPr lang="it-IT" smtClean="0"/>
              <a:pPr/>
              <a:t>18/10/2019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2EB87C8-8D54-4F97-9F33-422059A6DFEF}" type="slidenum">
              <a:rPr lang="it-IT" smtClean="0"/>
              <a:pPr/>
              <a:t>‹N›</a:t>
            </a:fld>
            <a:endParaRPr lang="it-IT"/>
          </a:p>
        </p:txBody>
      </p:sp>
    </p:spTree>
    <p:extLst>
      <p:ext uri="{BB962C8B-B14F-4D97-AF65-F5344CB8AC3E}">
        <p14:creationId xmlns:p14="http://schemas.microsoft.com/office/powerpoint/2010/main" val="3449248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6E41A333-129B-4051-B453-5A6AFD1A5C21}" type="datetimeFigureOut">
              <a:rPr lang="it-IT" smtClean="0"/>
              <a:pPr/>
              <a:t>18/10/2019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2EB87C8-8D54-4F97-9F33-422059A6DFEF}" type="slidenum">
              <a:rPr lang="it-IT" smtClean="0"/>
              <a:pPr/>
              <a:t>‹N›</a:t>
            </a:fld>
            <a:endParaRPr lang="it-IT"/>
          </a:p>
        </p:txBody>
      </p:sp>
    </p:spTree>
    <p:extLst>
      <p:ext uri="{BB962C8B-B14F-4D97-AF65-F5344CB8AC3E}">
        <p14:creationId xmlns:p14="http://schemas.microsoft.com/office/powerpoint/2010/main" val="524780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6E41A333-129B-4051-B453-5A6AFD1A5C21}" type="datetimeFigureOut">
              <a:rPr lang="it-IT" smtClean="0"/>
              <a:pPr/>
              <a:t>18/10/2019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2EB87C8-8D54-4F97-9F33-422059A6DFEF}" type="slidenum">
              <a:rPr lang="it-IT" smtClean="0"/>
              <a:pPr/>
              <a:t>‹N›</a:t>
            </a:fld>
            <a:endParaRPr lang="it-IT"/>
          </a:p>
        </p:txBody>
      </p:sp>
    </p:spTree>
    <p:extLst>
      <p:ext uri="{BB962C8B-B14F-4D97-AF65-F5344CB8AC3E}">
        <p14:creationId xmlns:p14="http://schemas.microsoft.com/office/powerpoint/2010/main" val="2922560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6E41A333-129B-4051-B453-5A6AFD1A5C21}" type="datetimeFigureOut">
              <a:rPr lang="it-IT" smtClean="0"/>
              <a:pPr/>
              <a:t>18/10/2019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2EB87C8-8D54-4F97-9F33-422059A6DFEF}" type="slidenum">
              <a:rPr lang="it-IT" smtClean="0"/>
              <a:pPr/>
              <a:t>‹N›</a:t>
            </a:fld>
            <a:endParaRPr lang="it-IT"/>
          </a:p>
        </p:txBody>
      </p:sp>
    </p:spTree>
    <p:extLst>
      <p:ext uri="{BB962C8B-B14F-4D97-AF65-F5344CB8AC3E}">
        <p14:creationId xmlns:p14="http://schemas.microsoft.com/office/powerpoint/2010/main" val="4119552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6E41A333-129B-4051-B453-5A6AFD1A5C21}" type="datetimeFigureOut">
              <a:rPr lang="it-IT" smtClean="0"/>
              <a:pPr/>
              <a:t>18/10/2019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2EB87C8-8D54-4F97-9F33-422059A6DFEF}" type="slidenum">
              <a:rPr lang="it-IT" smtClean="0"/>
              <a:pPr/>
              <a:t>‹N›</a:t>
            </a:fld>
            <a:endParaRPr lang="it-IT"/>
          </a:p>
        </p:txBody>
      </p:sp>
    </p:spTree>
    <p:extLst>
      <p:ext uri="{BB962C8B-B14F-4D97-AF65-F5344CB8AC3E}">
        <p14:creationId xmlns:p14="http://schemas.microsoft.com/office/powerpoint/2010/main" val="1852503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6E41A333-129B-4051-B453-5A6AFD1A5C21}" type="datetimeFigureOut">
              <a:rPr lang="it-IT" smtClean="0"/>
              <a:pPr/>
              <a:t>18/10/2019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02EB87C8-8D54-4F97-9F33-422059A6DFEF}" type="slidenum">
              <a:rPr lang="it-IT" smtClean="0"/>
              <a:pPr/>
              <a:t>‹N›</a:t>
            </a:fld>
            <a:endParaRPr lang="it-IT"/>
          </a:p>
        </p:txBody>
      </p:sp>
    </p:spTree>
    <p:extLst>
      <p:ext uri="{BB962C8B-B14F-4D97-AF65-F5344CB8AC3E}">
        <p14:creationId xmlns:p14="http://schemas.microsoft.com/office/powerpoint/2010/main" val="2515971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6E41A333-129B-4051-B453-5A6AFD1A5C21}" type="datetimeFigureOut">
              <a:rPr lang="it-IT" smtClean="0"/>
              <a:pPr/>
              <a:t>18/10/2019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02EB87C8-8D54-4F97-9F33-422059A6DFEF}" type="slidenum">
              <a:rPr lang="it-IT" smtClean="0"/>
              <a:pPr/>
              <a:t>‹N›</a:t>
            </a:fld>
            <a:endParaRPr lang="it-IT"/>
          </a:p>
        </p:txBody>
      </p:sp>
    </p:spTree>
    <p:extLst>
      <p:ext uri="{BB962C8B-B14F-4D97-AF65-F5344CB8AC3E}">
        <p14:creationId xmlns:p14="http://schemas.microsoft.com/office/powerpoint/2010/main" val="1363073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6E41A333-129B-4051-B453-5A6AFD1A5C21}" type="datetimeFigureOut">
              <a:rPr lang="it-IT" smtClean="0"/>
              <a:pPr/>
              <a:t>18/10/2019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02EB87C8-8D54-4F97-9F33-422059A6DFEF}" type="slidenum">
              <a:rPr lang="it-IT" smtClean="0"/>
              <a:pPr/>
              <a:t>‹N›</a:t>
            </a:fld>
            <a:endParaRPr lang="it-IT"/>
          </a:p>
        </p:txBody>
      </p:sp>
    </p:spTree>
    <p:extLst>
      <p:ext uri="{BB962C8B-B14F-4D97-AF65-F5344CB8AC3E}">
        <p14:creationId xmlns:p14="http://schemas.microsoft.com/office/powerpoint/2010/main" val="4062564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6E41A333-129B-4051-B453-5A6AFD1A5C21}" type="datetimeFigureOut">
              <a:rPr lang="it-IT" smtClean="0"/>
              <a:pPr/>
              <a:t>18/10/2019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2EB87C8-8D54-4F97-9F33-422059A6DFEF}" type="slidenum">
              <a:rPr lang="it-IT" smtClean="0"/>
              <a:pPr/>
              <a:t>‹N›</a:t>
            </a:fld>
            <a:endParaRPr lang="it-IT"/>
          </a:p>
        </p:txBody>
      </p:sp>
    </p:spTree>
    <p:extLst>
      <p:ext uri="{BB962C8B-B14F-4D97-AF65-F5344CB8AC3E}">
        <p14:creationId xmlns:p14="http://schemas.microsoft.com/office/powerpoint/2010/main" val="1738454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6E41A333-129B-4051-B453-5A6AFD1A5C21}" type="datetimeFigureOut">
              <a:rPr lang="it-IT" smtClean="0"/>
              <a:pPr/>
              <a:t>18/10/2019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2EB87C8-8D54-4F97-9F33-422059A6DFEF}" type="slidenum">
              <a:rPr lang="it-IT" smtClean="0"/>
              <a:pPr/>
              <a:t>‹N›</a:t>
            </a:fld>
            <a:endParaRPr lang="it-IT"/>
          </a:p>
        </p:txBody>
      </p:sp>
    </p:spTree>
    <p:extLst>
      <p:ext uri="{BB962C8B-B14F-4D97-AF65-F5344CB8AC3E}">
        <p14:creationId xmlns:p14="http://schemas.microsoft.com/office/powerpoint/2010/main" val="2100322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41A333-129B-4051-B453-5A6AFD1A5C21}" type="datetimeFigureOut">
              <a:rPr lang="it-IT" smtClean="0"/>
              <a:pPr/>
              <a:t>18/10/2019</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EB87C8-8D54-4F97-9F33-422059A6DFEF}" type="slidenum">
              <a:rPr lang="it-IT" smtClean="0"/>
              <a:pPr/>
              <a:t>‹N›</a:t>
            </a:fld>
            <a:endParaRPr lang="it-IT"/>
          </a:p>
        </p:txBody>
      </p:sp>
    </p:spTree>
    <p:extLst>
      <p:ext uri="{BB962C8B-B14F-4D97-AF65-F5344CB8AC3E}">
        <p14:creationId xmlns:p14="http://schemas.microsoft.com/office/powerpoint/2010/main" val="37926656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wmf"/></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2.gif"/><Relationship Id="rId4" Type="http://schemas.openxmlformats.org/officeDocument/2006/relationships/image" Target="../media/image11.gif"/></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7.jpeg"/><Relationship Id="rId3" Type="http://schemas.openxmlformats.org/officeDocument/2006/relationships/image" Target="../media/image17.jpeg"/><Relationship Id="rId7" Type="http://schemas.openxmlformats.org/officeDocument/2006/relationships/image" Target="../media/image21.jpeg"/><Relationship Id="rId12" Type="http://schemas.openxmlformats.org/officeDocument/2006/relationships/image" Target="../media/image26.jpeg"/><Relationship Id="rId17" Type="http://schemas.openxmlformats.org/officeDocument/2006/relationships/image" Target="../media/image31.jpeg"/><Relationship Id="rId2" Type="http://schemas.openxmlformats.org/officeDocument/2006/relationships/image" Target="../media/image3.png"/><Relationship Id="rId16"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20.jpeg"/><Relationship Id="rId11" Type="http://schemas.openxmlformats.org/officeDocument/2006/relationships/image" Target="../media/image25.jpeg"/><Relationship Id="rId5" Type="http://schemas.openxmlformats.org/officeDocument/2006/relationships/image" Target="../media/image19.png"/><Relationship Id="rId15" Type="http://schemas.openxmlformats.org/officeDocument/2006/relationships/image" Target="../media/image29.jpeg"/><Relationship Id="rId10" Type="http://schemas.openxmlformats.org/officeDocument/2006/relationships/image" Target="../media/image24.jpeg"/><Relationship Id="rId4" Type="http://schemas.openxmlformats.org/officeDocument/2006/relationships/image" Target="../media/image18.png"/><Relationship Id="rId9" Type="http://schemas.openxmlformats.org/officeDocument/2006/relationships/image" Target="../media/image23.jpeg"/><Relationship Id="rId1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90099">
            <a:alpha val="0"/>
          </a:srgbClr>
        </a:solidFill>
        <a:effectLst/>
      </p:bgPr>
    </p:bg>
    <p:spTree>
      <p:nvGrpSpPr>
        <p:cNvPr id="1" name=""/>
        <p:cNvGrpSpPr/>
        <p:nvPr/>
      </p:nvGrpSpPr>
      <p:grpSpPr>
        <a:xfrm>
          <a:off x="0" y="0"/>
          <a:ext cx="0" cy="0"/>
          <a:chOff x="0" y="0"/>
          <a:chExt cx="0" cy="0"/>
        </a:xfrm>
      </p:grpSpPr>
      <p:pic>
        <p:nvPicPr>
          <p:cNvPr id="13" name="Immagine 12">
            <a:extLst>
              <a:ext uri="{FF2B5EF4-FFF2-40B4-BE49-F238E27FC236}">
                <a16:creationId xmlns:a16="http://schemas.microsoft.com/office/drawing/2014/main" xmlns="" id="{32046380-7FF1-534F-AD0F-093164D870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505" y="-14318"/>
            <a:ext cx="9629010" cy="6872317"/>
          </a:xfrm>
          <a:prstGeom prst="rect">
            <a:avLst/>
          </a:prstGeom>
        </p:spPr>
      </p:pic>
    </p:spTree>
    <p:extLst>
      <p:ext uri="{BB962C8B-B14F-4D97-AF65-F5344CB8AC3E}">
        <p14:creationId xmlns:p14="http://schemas.microsoft.com/office/powerpoint/2010/main" val="755229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Immagine 24">
            <a:extLst>
              <a:ext uri="{FF2B5EF4-FFF2-40B4-BE49-F238E27FC236}">
                <a16:creationId xmlns:a16="http://schemas.microsoft.com/office/drawing/2014/main" xmlns="" id="{B9A22B90-711B-5B43-87E2-BFBA9669C72B}"/>
              </a:ext>
            </a:extLst>
          </p:cNvPr>
          <p:cNvPicPr>
            <a:picLocks noChangeAspect="1"/>
          </p:cNvPicPr>
          <p:nvPr/>
        </p:nvPicPr>
        <p:blipFill>
          <a:blip r:embed="rId2"/>
          <a:stretch>
            <a:fillRect/>
          </a:stretch>
        </p:blipFill>
        <p:spPr>
          <a:xfrm>
            <a:off x="3142412" y="404664"/>
            <a:ext cx="2755958" cy="1906088"/>
          </a:xfrm>
          <a:prstGeom prst="rect">
            <a:avLst/>
          </a:prstGeom>
        </p:spPr>
      </p:pic>
      <p:sp>
        <p:nvSpPr>
          <p:cNvPr id="22" name="Rettangolo 21">
            <a:extLst>
              <a:ext uri="{FF2B5EF4-FFF2-40B4-BE49-F238E27FC236}">
                <a16:creationId xmlns:a16="http://schemas.microsoft.com/office/drawing/2014/main" xmlns="" id="{146D4F02-DB16-FC40-956A-E8C8E03FC066}"/>
              </a:ext>
            </a:extLst>
          </p:cNvPr>
          <p:cNvSpPr/>
          <p:nvPr/>
        </p:nvSpPr>
        <p:spPr>
          <a:xfrm>
            <a:off x="539552" y="2959785"/>
            <a:ext cx="8352928" cy="3785652"/>
          </a:xfrm>
          <a:prstGeom prst="rect">
            <a:avLst/>
          </a:prstGeom>
        </p:spPr>
        <p:txBody>
          <a:bodyPr wrap="square">
            <a:spAutoFit/>
          </a:bodyPr>
          <a:lstStyle/>
          <a:p>
            <a:pPr algn="just">
              <a:spcAft>
                <a:spcPts val="0"/>
              </a:spcAft>
            </a:pPr>
            <a:r>
              <a:rPr lang="it-IT" sz="1600" dirty="0">
                <a:latin typeface="Calibri" panose="020F0502020204030204" pitchFamily="34" charset="0"/>
                <a:cs typeface="Calibri" panose="020F0502020204030204" pitchFamily="34" charset="0"/>
              </a:rPr>
              <a:t>Il progetto ha visto la sua prima realizzazione come progetto pilota nell’anno scolastico 2008-2009 su 218 bambini, 100 maschi e 118 femmine, di 9-11 anni, reclutati presso un Istituto Comprensivo di Firenze. Successivamente nell’Anno Scolastico 2009-2010 il progetto è stato ampliato in altri 4 istituti scolastici della Regione Toscana coinvolgendo altri 169 bambini, 88 maschi e 81 femmine, di 9-10 anni. </a:t>
            </a:r>
          </a:p>
          <a:p>
            <a:pPr algn="just">
              <a:spcAft>
                <a:spcPts val="0"/>
              </a:spcAft>
            </a:pPr>
            <a:r>
              <a:rPr lang="it-IT" sz="1600" dirty="0">
                <a:latin typeface="Calibri" panose="020F0502020204030204" pitchFamily="34" charset="0"/>
                <a:cs typeface="Calibri" panose="020F0502020204030204" pitchFamily="34" charset="0"/>
              </a:rPr>
              <a:t>I risultati ottenuti dai dati del progetto pilota mostrano che, a seguito dell’intervento educativo, sono avvenuti cambiamenti significativi nell’alimentazione dei bambini, con importanti variazioni per quanto riguarda gli introiti alimentari. A parità di apporto calorico si è verificato un aumento dell’introito di calcio che passa da circa 860±190 a 1060±200 mg/die per le femmine e da 890±200 a 1100±210 mg/die per i maschi, a fronte di un apporto di calcio raccomandato dalle Linee Giuda Nazionali (LARN) di 1100-1200 mg/die per ragazzi di questa età. Per quanto riguarda l’apporto dietetico di vitamina D anche in questo caso i dati evidenziano un significativo aumento. In assonanza con questi risultati troviamo cambiamenti significativi anche nell’assunzione di latte le cui quantità variano da 200 ± 35 a circa 270 ± 65 ml/die nei maschi e nelle femmine con un aumento da 92 a 96% di chi beve latte. </a:t>
            </a:r>
          </a:p>
        </p:txBody>
      </p:sp>
      <p:sp>
        <p:nvSpPr>
          <p:cNvPr id="26" name="Rettangolo 25">
            <a:extLst>
              <a:ext uri="{FF2B5EF4-FFF2-40B4-BE49-F238E27FC236}">
                <a16:creationId xmlns:a16="http://schemas.microsoft.com/office/drawing/2014/main" xmlns="" id="{D0A4F616-8365-DC43-A6E6-DAF9372C5D50}"/>
              </a:ext>
            </a:extLst>
          </p:cNvPr>
          <p:cNvSpPr/>
          <p:nvPr/>
        </p:nvSpPr>
        <p:spPr>
          <a:xfrm>
            <a:off x="539552" y="2590453"/>
            <a:ext cx="8352928" cy="369332"/>
          </a:xfrm>
          <a:prstGeom prst="rect">
            <a:avLst/>
          </a:prstGeom>
        </p:spPr>
        <p:txBody>
          <a:bodyPr wrap="square">
            <a:spAutoFit/>
          </a:bodyPr>
          <a:lstStyle/>
          <a:p>
            <a:r>
              <a:rPr lang="it-IT" b="1" dirty="0"/>
              <a:t>I risultati dell’intervento</a:t>
            </a:r>
            <a:endParaRPr lang="it-IT" sz="1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4"/>
          <p:cNvSpPr txBox="1">
            <a:spLocks noChangeArrowheads="1"/>
          </p:cNvSpPr>
          <p:nvPr/>
        </p:nvSpPr>
        <p:spPr bwMode="auto">
          <a:xfrm>
            <a:off x="2895600" y="3376613"/>
            <a:ext cx="184150" cy="366712"/>
          </a:xfrm>
          <a:prstGeom prst="rect">
            <a:avLst/>
          </a:prstGeom>
          <a:noFill/>
          <a:ln w="9525">
            <a:noFill/>
            <a:miter lim="800000"/>
            <a:headEnd/>
            <a:tailEnd/>
          </a:ln>
          <a:effectLst/>
        </p:spPr>
        <p:txBody>
          <a:bodyPr wrap="none">
            <a:spAutoFit/>
          </a:bodyPr>
          <a:lstStyle/>
          <a:p>
            <a:endParaRPr lang="it-IT"/>
          </a:p>
        </p:txBody>
      </p:sp>
      <p:pic>
        <p:nvPicPr>
          <p:cNvPr id="12" name="Immagine 11">
            <a:extLst>
              <a:ext uri="{FF2B5EF4-FFF2-40B4-BE49-F238E27FC236}">
                <a16:creationId xmlns:a16="http://schemas.microsoft.com/office/drawing/2014/main" xmlns="" id="{2F3FA9E6-F42A-094F-9B1C-372D50ED15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56536"/>
            <a:ext cx="9753600" cy="697107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xmlns="" id="{9C66C217-2F69-0B4C-8C96-AD4F2F998F63}"/>
              </a:ext>
            </a:extLst>
          </p:cNvPr>
          <p:cNvPicPr>
            <a:picLocks noChangeAspect="1"/>
          </p:cNvPicPr>
          <p:nvPr/>
        </p:nvPicPr>
        <p:blipFill>
          <a:blip r:embed="rId3"/>
          <a:stretch>
            <a:fillRect/>
          </a:stretch>
        </p:blipFill>
        <p:spPr>
          <a:xfrm>
            <a:off x="5898370" y="1988840"/>
            <a:ext cx="2850995" cy="2412380"/>
          </a:xfrm>
          <a:prstGeom prst="rect">
            <a:avLst/>
          </a:prstGeom>
        </p:spPr>
      </p:pic>
      <p:pic>
        <p:nvPicPr>
          <p:cNvPr id="16" name="Immagine 15">
            <a:extLst>
              <a:ext uri="{FF2B5EF4-FFF2-40B4-BE49-F238E27FC236}">
                <a16:creationId xmlns:a16="http://schemas.microsoft.com/office/drawing/2014/main" xmlns="" id="{8EC94BAE-1C77-BC4A-94B8-BEC17C132767}"/>
              </a:ext>
            </a:extLst>
          </p:cNvPr>
          <p:cNvPicPr>
            <a:picLocks noChangeAspect="1"/>
          </p:cNvPicPr>
          <p:nvPr/>
        </p:nvPicPr>
        <p:blipFill>
          <a:blip r:embed="rId4"/>
          <a:stretch>
            <a:fillRect/>
          </a:stretch>
        </p:blipFill>
        <p:spPr>
          <a:xfrm>
            <a:off x="3142412" y="404664"/>
            <a:ext cx="2755958" cy="1906088"/>
          </a:xfrm>
          <a:prstGeom prst="rect">
            <a:avLst/>
          </a:prstGeom>
        </p:spPr>
      </p:pic>
      <p:sp>
        <p:nvSpPr>
          <p:cNvPr id="18" name="Rettangolo 17">
            <a:extLst>
              <a:ext uri="{FF2B5EF4-FFF2-40B4-BE49-F238E27FC236}">
                <a16:creationId xmlns:a16="http://schemas.microsoft.com/office/drawing/2014/main" xmlns="" id="{F45758D4-6499-DD46-BC81-91AC2106B587}"/>
              </a:ext>
            </a:extLst>
          </p:cNvPr>
          <p:cNvSpPr/>
          <p:nvPr/>
        </p:nvSpPr>
        <p:spPr>
          <a:xfrm>
            <a:off x="539552" y="2590453"/>
            <a:ext cx="8496944" cy="3785652"/>
          </a:xfrm>
          <a:prstGeom prst="rect">
            <a:avLst/>
          </a:prstGeom>
        </p:spPr>
        <p:txBody>
          <a:bodyPr wrap="square">
            <a:spAutoFit/>
          </a:bodyPr>
          <a:lstStyle/>
          <a:p>
            <a:r>
              <a:rPr lang="it-IT" sz="1600" b="1" dirty="0"/>
              <a:t>È un programma di educazione alimentare per promuovere </a:t>
            </a:r>
          </a:p>
          <a:p>
            <a:r>
              <a:rPr lang="it-IT" sz="1600" b="1" dirty="0"/>
              <a:t>stili di vita idonei a garantire un adeguato apporto dei principali </a:t>
            </a:r>
          </a:p>
          <a:p>
            <a:r>
              <a:rPr lang="it-IT" sz="1600" b="1" dirty="0"/>
              <a:t>nutrienti importanti per la salute dell’osso.</a:t>
            </a:r>
          </a:p>
          <a:p>
            <a:r>
              <a:rPr lang="it-IT" sz="1600" b="1" dirty="0"/>
              <a:t>Crescere forti e sani con Mister Bone </a:t>
            </a:r>
            <a:r>
              <a:rPr lang="it-IT" sz="1600" dirty="0"/>
              <a:t>è ideato e sostenuto </a:t>
            </a:r>
          </a:p>
          <a:p>
            <a:r>
              <a:rPr lang="it-IT" sz="1600" dirty="0"/>
              <a:t>dalla </a:t>
            </a:r>
            <a:r>
              <a:rPr lang="it-IT" sz="1600" b="1" dirty="0"/>
              <a:t>FIRMO – Fondazione Italiana Ricerca sulle Malattie dell’Osso</a:t>
            </a:r>
            <a:r>
              <a:rPr lang="it-IT" sz="1600" dirty="0"/>
              <a:t>, </a:t>
            </a:r>
          </a:p>
          <a:p>
            <a:r>
              <a:rPr lang="it-IT" sz="1600" dirty="0"/>
              <a:t>ente privato non profit che opera da oltre dieci anni nel campo </a:t>
            </a:r>
          </a:p>
          <a:p>
            <a:r>
              <a:rPr lang="it-IT" sz="1600" dirty="0"/>
              <a:t>delle malattie dello scheletro. </a:t>
            </a:r>
          </a:p>
          <a:p>
            <a:r>
              <a:rPr lang="it-IT" sz="1600" dirty="0"/>
              <a:t>Queste colpiscono, solo in Italia, milioni di persone, ma al loro </a:t>
            </a:r>
          </a:p>
          <a:p>
            <a:r>
              <a:rPr lang="it-IT" sz="1600" dirty="0"/>
              <a:t>riguardo la sensibilizzazione e informazione sono ancora troppo scarse. </a:t>
            </a:r>
          </a:p>
          <a:p>
            <a:r>
              <a:rPr lang="it-IT" sz="1600" b="1" dirty="0"/>
              <a:t>FIRMO agisce nel campo dell’informazione, della formazione e della ricerca</a:t>
            </a:r>
            <a:r>
              <a:rPr lang="it-IT" sz="1600" dirty="0"/>
              <a:t>.</a:t>
            </a:r>
          </a:p>
          <a:p>
            <a:r>
              <a:rPr lang="it-IT" sz="1600" b="1" dirty="0"/>
              <a:t>L’obiettivo del progetto è quello di diffondere fra i bambini delle scuole primarie </a:t>
            </a:r>
          </a:p>
          <a:p>
            <a:r>
              <a:rPr lang="it-IT" sz="1600" b="1" dirty="0"/>
              <a:t>la cultura della salute in generale e dell’osso in particolare</a:t>
            </a:r>
            <a:r>
              <a:rPr lang="it-IT" sz="1600" dirty="0"/>
              <a:t>.</a:t>
            </a:r>
          </a:p>
          <a:p>
            <a:r>
              <a:rPr lang="it-IT" sz="1600" dirty="0"/>
              <a:t>Le attività proposte hanno lo scopo di trasmettere quella che </a:t>
            </a:r>
          </a:p>
          <a:p>
            <a:r>
              <a:rPr lang="it-IT" sz="1600" dirty="0"/>
              <a:t>è un corretto e sano stile di vita (alimentazione, attività fisica) </a:t>
            </a:r>
          </a:p>
          <a:p>
            <a:r>
              <a:rPr lang="it-IT" sz="1600" dirty="0"/>
              <a:t>in relazione alla salute dell’osso e ad altre patologie diffuse.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xmlns="" id="{1CEAFC2B-1CF6-D349-A805-455F7FD35465}"/>
              </a:ext>
            </a:extLst>
          </p:cNvPr>
          <p:cNvSpPr/>
          <p:nvPr/>
        </p:nvSpPr>
        <p:spPr>
          <a:xfrm>
            <a:off x="539552" y="2590453"/>
            <a:ext cx="6768752" cy="3570208"/>
          </a:xfrm>
          <a:prstGeom prst="rect">
            <a:avLst/>
          </a:prstGeom>
        </p:spPr>
        <p:txBody>
          <a:bodyPr wrap="square">
            <a:spAutoFit/>
          </a:bodyPr>
          <a:lstStyle/>
          <a:p>
            <a:r>
              <a:rPr lang="it-IT" b="1" dirty="0"/>
              <a:t>IL PROGRAMMA</a:t>
            </a:r>
          </a:p>
          <a:p>
            <a:r>
              <a:rPr lang="it-IT" sz="1600" dirty="0"/>
              <a:t>Il programma </a:t>
            </a:r>
            <a:r>
              <a:rPr lang="it-IT" sz="1600" b="1" dirty="0"/>
              <a:t>Crescere forti e sani con Mister Bone</a:t>
            </a:r>
            <a:r>
              <a:rPr lang="it-IT" sz="1600" dirty="0"/>
              <a:t> si inquadra in un contesto di sorveglianza nutrizionale e promozione della salute attraverso l’educazione </a:t>
            </a:r>
          </a:p>
          <a:p>
            <a:r>
              <a:rPr lang="it-IT" sz="1600" dirty="0"/>
              <a:t>ai corretti stili di vita fin dall’infanzia e adolescenza. Il progetto nasce quindi </a:t>
            </a:r>
          </a:p>
          <a:p>
            <a:r>
              <a:rPr lang="it-IT" sz="1600" dirty="0"/>
              <a:t>per realizzare una campagna di educazione alimentare per la prevenzione dell’osteoporosi e delle malattie ossee, per avere una crescita sana e raggiungere un corretto stile di vita, con la finalità di sviluppare una coscienza </a:t>
            </a:r>
          </a:p>
          <a:p>
            <a:r>
              <a:rPr lang="it-IT" sz="1600" dirty="0"/>
              <a:t>alimentare che aiuti il bambino/alunno ad essere sempre più consapevole </a:t>
            </a:r>
          </a:p>
          <a:p>
            <a:r>
              <a:rPr lang="it-IT" sz="1600" dirty="0"/>
              <a:t>ed autonomo nelle scelte riguardanti benessere e salute. </a:t>
            </a:r>
          </a:p>
          <a:p>
            <a:endParaRPr lang="it-IT" sz="1600" dirty="0"/>
          </a:p>
          <a:p>
            <a:r>
              <a:rPr lang="it-IT" sz="1600" dirty="0"/>
              <a:t>I bambini saranno guidati all’interno del progetto dal simpatico fumetto </a:t>
            </a:r>
            <a:br>
              <a:rPr lang="it-IT" sz="1600" dirty="0"/>
            </a:br>
            <a:r>
              <a:rPr lang="it-IT" sz="1600" b="1" dirty="0"/>
              <a:t>Mister Bone</a:t>
            </a:r>
            <a:r>
              <a:rPr lang="it-IT" sz="1600" dirty="0"/>
              <a:t>, un allegro ossicino antropomorfizzato protagonista di una serie </a:t>
            </a:r>
          </a:p>
          <a:p>
            <a:r>
              <a:rPr lang="it-IT" sz="1600" dirty="0"/>
              <a:t>di supporti cartacei e multimediali centrati sul mantenimento di uno scheletro forte e sano attraverso l’educazione nutrizionale e l’attività fisica all’aria aperta. </a:t>
            </a:r>
          </a:p>
        </p:txBody>
      </p:sp>
      <p:pic>
        <p:nvPicPr>
          <p:cNvPr id="19" name="Immagine 18">
            <a:extLst>
              <a:ext uri="{FF2B5EF4-FFF2-40B4-BE49-F238E27FC236}">
                <a16:creationId xmlns:a16="http://schemas.microsoft.com/office/drawing/2014/main" xmlns="" id="{4B3ABA75-6101-3244-BC43-8A366E082416}"/>
              </a:ext>
            </a:extLst>
          </p:cNvPr>
          <p:cNvPicPr>
            <a:picLocks noChangeAspect="1"/>
          </p:cNvPicPr>
          <p:nvPr/>
        </p:nvPicPr>
        <p:blipFill>
          <a:blip r:embed="rId2"/>
          <a:stretch>
            <a:fillRect/>
          </a:stretch>
        </p:blipFill>
        <p:spPr>
          <a:xfrm>
            <a:off x="3142412" y="404664"/>
            <a:ext cx="2755958" cy="1906088"/>
          </a:xfrm>
          <a:prstGeom prst="rect">
            <a:avLst/>
          </a:prstGeom>
        </p:spPr>
      </p:pic>
      <p:pic>
        <p:nvPicPr>
          <p:cNvPr id="21" name="Picture 4">
            <a:extLst>
              <a:ext uri="{FF2B5EF4-FFF2-40B4-BE49-F238E27FC236}">
                <a16:creationId xmlns:a16="http://schemas.microsoft.com/office/drawing/2014/main" xmlns="" id="{72051D28-99A4-E443-A056-BE6DA102BD31}"/>
              </a:ext>
            </a:extLst>
          </p:cNvPr>
          <p:cNvPicPr>
            <a:picLocks noChangeAspect="1" noChangeArrowheads="1"/>
          </p:cNvPicPr>
          <p:nvPr/>
        </p:nvPicPr>
        <p:blipFill>
          <a:blip r:embed="rId3" cstate="print"/>
          <a:srcRect/>
          <a:stretch>
            <a:fillRect/>
          </a:stretch>
        </p:blipFill>
        <p:spPr bwMode="auto">
          <a:xfrm>
            <a:off x="7164288" y="1497522"/>
            <a:ext cx="1562745" cy="1457825"/>
          </a:xfrm>
          <a:prstGeom prst="rect">
            <a:avLst/>
          </a:prstGeom>
          <a:noFill/>
          <a:ln w="9525">
            <a:noFill/>
            <a:miter lim="800000"/>
            <a:headEnd/>
            <a:tailEnd/>
          </a:ln>
          <a:effectLst/>
        </p:spPr>
      </p:pic>
      <p:pic>
        <p:nvPicPr>
          <p:cNvPr id="22" name="Picture 5">
            <a:extLst>
              <a:ext uri="{FF2B5EF4-FFF2-40B4-BE49-F238E27FC236}">
                <a16:creationId xmlns:a16="http://schemas.microsoft.com/office/drawing/2014/main" xmlns="" id="{139BBC2C-AE38-3542-A8B3-79FDDF9551E1}"/>
              </a:ext>
            </a:extLst>
          </p:cNvPr>
          <p:cNvPicPr>
            <a:picLocks noChangeAspect="1" noChangeArrowheads="1"/>
          </p:cNvPicPr>
          <p:nvPr/>
        </p:nvPicPr>
        <p:blipFill>
          <a:blip r:embed="rId4" cstate="print"/>
          <a:srcRect/>
          <a:stretch>
            <a:fillRect/>
          </a:stretch>
        </p:blipFill>
        <p:spPr bwMode="auto">
          <a:xfrm>
            <a:off x="7320451" y="4688904"/>
            <a:ext cx="1181722" cy="1703005"/>
          </a:xfrm>
          <a:prstGeom prst="rect">
            <a:avLst/>
          </a:prstGeom>
          <a:noFill/>
          <a:ln w="9525">
            <a:noFill/>
            <a:miter lim="800000"/>
            <a:headEnd/>
            <a:tailEnd/>
          </a:ln>
          <a:effectLst/>
        </p:spPr>
      </p:pic>
      <p:pic>
        <p:nvPicPr>
          <p:cNvPr id="23" name="Picture 6">
            <a:extLst>
              <a:ext uri="{FF2B5EF4-FFF2-40B4-BE49-F238E27FC236}">
                <a16:creationId xmlns:a16="http://schemas.microsoft.com/office/drawing/2014/main" xmlns="" id="{C1EF2A0C-497D-674B-8FA7-B8E550CA3375}"/>
              </a:ext>
            </a:extLst>
          </p:cNvPr>
          <p:cNvPicPr>
            <a:picLocks noChangeAspect="1" noChangeArrowheads="1"/>
          </p:cNvPicPr>
          <p:nvPr/>
        </p:nvPicPr>
        <p:blipFill>
          <a:blip r:embed="rId5" cstate="print"/>
          <a:srcRect/>
          <a:stretch>
            <a:fillRect/>
          </a:stretch>
        </p:blipFill>
        <p:spPr bwMode="auto">
          <a:xfrm>
            <a:off x="7418743" y="3023448"/>
            <a:ext cx="1083430" cy="1665456"/>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xmlns="" id="{247AD7F8-B1AF-7447-AE4C-D60581AD2702}"/>
              </a:ext>
            </a:extLst>
          </p:cNvPr>
          <p:cNvSpPr/>
          <p:nvPr/>
        </p:nvSpPr>
        <p:spPr>
          <a:xfrm>
            <a:off x="539552" y="2590453"/>
            <a:ext cx="8352928" cy="4062651"/>
          </a:xfrm>
          <a:prstGeom prst="rect">
            <a:avLst/>
          </a:prstGeom>
        </p:spPr>
        <p:txBody>
          <a:bodyPr wrap="square">
            <a:spAutoFit/>
          </a:bodyPr>
          <a:lstStyle/>
          <a:p>
            <a:r>
              <a:rPr lang="it-IT" b="1" dirty="0" err="1"/>
              <a:t>www.misterbone.org</a:t>
            </a:r>
            <a:endParaRPr lang="it-IT" b="1" dirty="0"/>
          </a:p>
          <a:p>
            <a:r>
              <a:rPr lang="it-IT" sz="1600" dirty="0"/>
              <a:t>Il sito web, suddiviso in più sezioni, dà accesso a risorse educative </a:t>
            </a:r>
          </a:p>
          <a:p>
            <a:r>
              <a:rPr lang="it-IT" sz="1600" dirty="0"/>
              <a:t>e ludiche. La realizzazione di giochi educativi, attraverso i nuovi </a:t>
            </a:r>
          </a:p>
          <a:p>
            <a:r>
              <a:rPr lang="it-IT" sz="1600" dirty="0"/>
              <a:t>mezzi di comunicazione informatici offrono la possibilità ai </a:t>
            </a:r>
          </a:p>
          <a:p>
            <a:r>
              <a:rPr lang="it-IT" sz="1600" dirty="0"/>
              <a:t>bambini di “imparare-giocando” facendo si che i comportamenti </a:t>
            </a:r>
          </a:p>
          <a:p>
            <a:r>
              <a:rPr lang="it-IT" sz="1600" dirty="0"/>
              <a:t>corretti vengano appresi quasi “senza accorgersene” e diventino </a:t>
            </a:r>
          </a:p>
          <a:p>
            <a:r>
              <a:rPr lang="it-IT" sz="1600" dirty="0"/>
              <a:t>naturali. Nella sezione </a:t>
            </a:r>
            <a:r>
              <a:rPr lang="it-IT" sz="1600" b="1" dirty="0"/>
              <a:t>IMPARA</a:t>
            </a:r>
            <a:r>
              <a:rPr lang="it-IT" sz="1600" dirty="0"/>
              <a:t> sono selezionati alcuni </a:t>
            </a:r>
          </a:p>
          <a:p>
            <a:r>
              <a:rPr lang="it-IT" sz="1600" dirty="0"/>
              <a:t>documenti didattico/informativi per facilitare la comprensione </a:t>
            </a:r>
          </a:p>
          <a:p>
            <a:r>
              <a:rPr lang="it-IT" sz="1600" dirty="0"/>
              <a:t>di tematiche importanti quali: la fisiologia dell’osso, le malattie </a:t>
            </a:r>
          </a:p>
          <a:p>
            <a:r>
              <a:rPr lang="it-IT" sz="1600" dirty="0"/>
              <a:t>dell’osso: l’osteoporosi, come crescere forti e sani: l’importanza di un’alimentazione adeguatamente ricca di calcio e vitamina D e di uno stile di vita sano, come nutrirsi per vivere</a:t>
            </a:r>
          </a:p>
          <a:p>
            <a:r>
              <a:rPr lang="it-IT" sz="1600" dirty="0"/>
              <a:t>bene e crescere sani. Nella sezione </a:t>
            </a:r>
            <a:r>
              <a:rPr lang="it-IT" sz="1600" b="1" dirty="0"/>
              <a:t>GIOCA</a:t>
            </a:r>
            <a:r>
              <a:rPr lang="it-IT" sz="1600" dirty="0"/>
              <a:t> sono presenti alcuni giochi tra cui: </a:t>
            </a:r>
          </a:p>
          <a:p>
            <a:r>
              <a:rPr lang="it-IT" sz="1600" b="1" dirty="0"/>
              <a:t>Rischia l’osso</a:t>
            </a:r>
            <a:r>
              <a:rPr lang="it-IT" sz="1600" dirty="0"/>
              <a:t>: gioco a quiz le cui domande vertono sulla lezione effettuata nelle scuole;</a:t>
            </a:r>
          </a:p>
          <a:p>
            <a:r>
              <a:rPr lang="it-IT" sz="1600" b="1" dirty="0"/>
              <a:t>Trova l’errore e Trova il comportamento corretto</a:t>
            </a:r>
            <a:r>
              <a:rPr lang="it-IT" sz="1600" dirty="0"/>
              <a:t>: due giochi in cui il giocatore  visualizzerà </a:t>
            </a:r>
            <a:br>
              <a:rPr lang="it-IT" sz="1600" dirty="0"/>
            </a:br>
            <a:r>
              <a:rPr lang="it-IT" sz="1600" dirty="0"/>
              <a:t>una giornata tipica della Famiglia Bone. </a:t>
            </a:r>
          </a:p>
          <a:p>
            <a:r>
              <a:rPr lang="it-IT" sz="1600" b="1" dirty="0"/>
              <a:t>Il cruciverba</a:t>
            </a:r>
            <a:r>
              <a:rPr lang="it-IT" sz="1600" dirty="0"/>
              <a:t>: il classico cruciverba con tutte le parole importanti del progetto.</a:t>
            </a:r>
          </a:p>
        </p:txBody>
      </p:sp>
      <p:pic>
        <p:nvPicPr>
          <p:cNvPr id="10" name="Immagine 9">
            <a:extLst>
              <a:ext uri="{FF2B5EF4-FFF2-40B4-BE49-F238E27FC236}">
                <a16:creationId xmlns:a16="http://schemas.microsoft.com/office/drawing/2014/main" xmlns="" id="{1B141ADC-B709-9B4B-83E1-F9F0387A6149}"/>
              </a:ext>
            </a:extLst>
          </p:cNvPr>
          <p:cNvPicPr>
            <a:picLocks noChangeAspect="1"/>
          </p:cNvPicPr>
          <p:nvPr/>
        </p:nvPicPr>
        <p:blipFill>
          <a:blip r:embed="rId2"/>
          <a:stretch>
            <a:fillRect/>
          </a:stretch>
        </p:blipFill>
        <p:spPr>
          <a:xfrm>
            <a:off x="3142412" y="404664"/>
            <a:ext cx="2755958" cy="1906088"/>
          </a:xfrm>
          <a:prstGeom prst="rect">
            <a:avLst/>
          </a:prstGeom>
        </p:spPr>
      </p:pic>
      <p:pic>
        <p:nvPicPr>
          <p:cNvPr id="14" name="Immagine 13">
            <a:extLst>
              <a:ext uri="{FF2B5EF4-FFF2-40B4-BE49-F238E27FC236}">
                <a16:creationId xmlns:a16="http://schemas.microsoft.com/office/drawing/2014/main" xmlns="" id="{D7F19DFE-B46A-E441-86EB-F94B37927B45}"/>
              </a:ext>
            </a:extLst>
          </p:cNvPr>
          <p:cNvPicPr>
            <a:picLocks noChangeAspect="1"/>
          </p:cNvPicPr>
          <p:nvPr/>
        </p:nvPicPr>
        <p:blipFill>
          <a:blip r:embed="rId3"/>
          <a:stretch>
            <a:fillRect/>
          </a:stretch>
        </p:blipFill>
        <p:spPr>
          <a:xfrm>
            <a:off x="6156176" y="2274929"/>
            <a:ext cx="2376264" cy="2580168"/>
          </a:xfrm>
          <a:prstGeom prst="rect">
            <a:avLst/>
          </a:prstGeom>
        </p:spPr>
      </p:pic>
    </p:spTree>
    <p:extLst>
      <p:ext uri="{BB962C8B-B14F-4D97-AF65-F5344CB8AC3E}">
        <p14:creationId xmlns:p14="http://schemas.microsoft.com/office/powerpoint/2010/main" val="3251563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srcRect l="-403" t="-491" b="-525"/>
          <a:stretch>
            <a:fillRect/>
          </a:stretch>
        </p:blipFill>
        <p:spPr bwMode="auto">
          <a:xfrm>
            <a:off x="1043608" y="2552236"/>
            <a:ext cx="6953567" cy="4092531"/>
          </a:xfrm>
          <a:prstGeom prst="rect">
            <a:avLst/>
          </a:prstGeom>
          <a:noFill/>
          <a:ln w="9525">
            <a:noFill/>
            <a:miter lim="800000"/>
            <a:headEnd/>
            <a:tailEnd/>
          </a:ln>
        </p:spPr>
      </p:pic>
      <p:pic>
        <p:nvPicPr>
          <p:cNvPr id="12" name="Immagine 11">
            <a:extLst>
              <a:ext uri="{FF2B5EF4-FFF2-40B4-BE49-F238E27FC236}">
                <a16:creationId xmlns:a16="http://schemas.microsoft.com/office/drawing/2014/main" xmlns="" id="{45932107-E799-0741-934B-02852075470C}"/>
              </a:ext>
            </a:extLst>
          </p:cNvPr>
          <p:cNvPicPr>
            <a:picLocks noChangeAspect="1"/>
          </p:cNvPicPr>
          <p:nvPr/>
        </p:nvPicPr>
        <p:blipFill>
          <a:blip r:embed="rId3"/>
          <a:stretch>
            <a:fillRect/>
          </a:stretch>
        </p:blipFill>
        <p:spPr>
          <a:xfrm>
            <a:off x="3142412" y="404664"/>
            <a:ext cx="2755958" cy="190608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1">
            <a:extLst>
              <a:ext uri="{FF2B5EF4-FFF2-40B4-BE49-F238E27FC236}">
                <a16:creationId xmlns:a16="http://schemas.microsoft.com/office/drawing/2014/main" xmlns="" id="{5E90F272-30D0-C94A-88CE-BCE9E1147210}"/>
              </a:ext>
            </a:extLst>
          </p:cNvPr>
          <p:cNvGrpSpPr/>
          <p:nvPr/>
        </p:nvGrpSpPr>
        <p:grpSpPr>
          <a:xfrm>
            <a:off x="1717023" y="2348476"/>
            <a:ext cx="6047079" cy="4397545"/>
            <a:chOff x="1263698" y="1710673"/>
            <a:chExt cx="6620670" cy="4814671"/>
          </a:xfrm>
        </p:grpSpPr>
        <p:pic>
          <p:nvPicPr>
            <p:cNvPr id="1028" name="Picture 4" descr="http://www.misterbone.it/images/stories/te1.gif"/>
            <p:cNvPicPr>
              <a:picLocks noChangeAspect="1" noChangeArrowheads="1"/>
            </p:cNvPicPr>
            <p:nvPr/>
          </p:nvPicPr>
          <p:blipFill>
            <a:blip r:embed="rId2" cstate="print"/>
            <a:srcRect/>
            <a:stretch>
              <a:fillRect/>
            </a:stretch>
          </p:blipFill>
          <p:spPr bwMode="auto">
            <a:xfrm>
              <a:off x="1293431" y="1710673"/>
              <a:ext cx="3239136" cy="2312611"/>
            </a:xfrm>
            <a:prstGeom prst="rect">
              <a:avLst/>
            </a:prstGeom>
            <a:noFill/>
          </p:spPr>
        </p:pic>
        <p:pic>
          <p:nvPicPr>
            <p:cNvPr id="3" name="Picture 4" descr="http://www.misterbone.it/images/stories/te3.gif"/>
            <p:cNvPicPr>
              <a:picLocks noChangeAspect="1" noChangeArrowheads="1"/>
            </p:cNvPicPr>
            <p:nvPr/>
          </p:nvPicPr>
          <p:blipFill>
            <a:blip r:embed="rId3" cstate="print"/>
            <a:srcRect/>
            <a:stretch>
              <a:fillRect/>
            </a:stretch>
          </p:blipFill>
          <p:spPr bwMode="auto">
            <a:xfrm>
              <a:off x="4623263" y="1741247"/>
              <a:ext cx="3261105" cy="2282037"/>
            </a:xfrm>
            <a:prstGeom prst="rect">
              <a:avLst/>
            </a:prstGeom>
            <a:noFill/>
          </p:spPr>
        </p:pic>
        <p:pic>
          <p:nvPicPr>
            <p:cNvPr id="4" name="Picture 6" descr="http://www.misterbone.it/images/stories/te4.gif"/>
            <p:cNvPicPr>
              <a:picLocks noChangeAspect="1" noChangeArrowheads="1"/>
            </p:cNvPicPr>
            <p:nvPr/>
          </p:nvPicPr>
          <p:blipFill>
            <a:blip r:embed="rId4" cstate="print"/>
            <a:srcRect/>
            <a:stretch>
              <a:fillRect/>
            </a:stretch>
          </p:blipFill>
          <p:spPr bwMode="auto">
            <a:xfrm>
              <a:off x="1263698" y="4174315"/>
              <a:ext cx="3248927" cy="2327139"/>
            </a:xfrm>
            <a:prstGeom prst="rect">
              <a:avLst/>
            </a:prstGeom>
            <a:noFill/>
          </p:spPr>
        </p:pic>
        <p:pic>
          <p:nvPicPr>
            <p:cNvPr id="6" name="Picture 3" descr="http://www.misterbone.it/images/stories/te6.gif"/>
            <p:cNvPicPr>
              <a:picLocks noChangeAspect="1" noChangeArrowheads="1"/>
            </p:cNvPicPr>
            <p:nvPr/>
          </p:nvPicPr>
          <p:blipFill>
            <a:blip r:embed="rId5" cstate="print"/>
            <a:srcRect/>
            <a:stretch>
              <a:fillRect/>
            </a:stretch>
          </p:blipFill>
          <p:spPr bwMode="auto">
            <a:xfrm>
              <a:off x="4623263" y="4174315"/>
              <a:ext cx="3261105" cy="2351029"/>
            </a:xfrm>
            <a:prstGeom prst="rect">
              <a:avLst/>
            </a:prstGeom>
            <a:noFill/>
          </p:spPr>
        </p:pic>
      </p:grpSp>
      <p:pic>
        <p:nvPicPr>
          <p:cNvPr id="11" name="Immagine 10">
            <a:extLst>
              <a:ext uri="{FF2B5EF4-FFF2-40B4-BE49-F238E27FC236}">
                <a16:creationId xmlns:a16="http://schemas.microsoft.com/office/drawing/2014/main" xmlns="" id="{504F464E-3DBD-B245-94BA-AB44E2F0729A}"/>
              </a:ext>
            </a:extLst>
          </p:cNvPr>
          <p:cNvPicPr>
            <a:picLocks noChangeAspect="1"/>
          </p:cNvPicPr>
          <p:nvPr/>
        </p:nvPicPr>
        <p:blipFill>
          <a:blip r:embed="rId6"/>
          <a:stretch>
            <a:fillRect/>
          </a:stretch>
        </p:blipFill>
        <p:spPr>
          <a:xfrm>
            <a:off x="3142412" y="404664"/>
            <a:ext cx="2755958" cy="190608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1">
            <a:extLst>
              <a:ext uri="{FF2B5EF4-FFF2-40B4-BE49-F238E27FC236}">
                <a16:creationId xmlns:a16="http://schemas.microsoft.com/office/drawing/2014/main" xmlns="" id="{66591EB2-960E-0245-9426-2D57BF260E3A}"/>
              </a:ext>
            </a:extLst>
          </p:cNvPr>
          <p:cNvGrpSpPr/>
          <p:nvPr/>
        </p:nvGrpSpPr>
        <p:grpSpPr>
          <a:xfrm>
            <a:off x="1915300" y="2376401"/>
            <a:ext cx="5776881" cy="4369620"/>
            <a:chOff x="1352763" y="1689816"/>
            <a:chExt cx="6507561" cy="4922305"/>
          </a:xfrm>
        </p:grpSpPr>
        <p:pic>
          <p:nvPicPr>
            <p:cNvPr id="41986" name="Picture 2" descr="http://www.misterbone.it/images/stories/istr_rischia/Immagine1.jpg"/>
            <p:cNvPicPr>
              <a:picLocks noChangeAspect="1" noChangeArrowheads="1"/>
            </p:cNvPicPr>
            <p:nvPr/>
          </p:nvPicPr>
          <p:blipFill>
            <a:blip r:embed="rId2" cstate="print"/>
            <a:srcRect/>
            <a:stretch>
              <a:fillRect/>
            </a:stretch>
          </p:blipFill>
          <p:spPr bwMode="auto">
            <a:xfrm>
              <a:off x="1352763" y="1689816"/>
              <a:ext cx="3100333" cy="2387256"/>
            </a:xfrm>
            <a:prstGeom prst="rect">
              <a:avLst/>
            </a:prstGeom>
            <a:noFill/>
          </p:spPr>
        </p:pic>
        <p:pic>
          <p:nvPicPr>
            <p:cNvPr id="41988" name="Picture 4" descr="http://www.misterbone.it/images/stories/istr_rischia/Immagine3.jpg"/>
            <p:cNvPicPr>
              <a:picLocks noChangeAspect="1" noChangeArrowheads="1"/>
            </p:cNvPicPr>
            <p:nvPr/>
          </p:nvPicPr>
          <p:blipFill>
            <a:blip r:embed="rId3" cstate="print"/>
            <a:srcRect/>
            <a:stretch>
              <a:fillRect/>
            </a:stretch>
          </p:blipFill>
          <p:spPr bwMode="auto">
            <a:xfrm>
              <a:off x="4593124" y="1689816"/>
              <a:ext cx="3267200" cy="2387256"/>
            </a:xfrm>
            <a:prstGeom prst="rect">
              <a:avLst/>
            </a:prstGeom>
            <a:noFill/>
          </p:spPr>
        </p:pic>
        <p:pic>
          <p:nvPicPr>
            <p:cNvPr id="41990" name="Picture 6" descr="http://www.misterbone.it/images/stories/istr_rischia/Immagine4.jpg"/>
            <p:cNvPicPr>
              <a:picLocks noChangeAspect="1" noChangeArrowheads="1"/>
            </p:cNvPicPr>
            <p:nvPr/>
          </p:nvPicPr>
          <p:blipFill>
            <a:blip r:embed="rId4" cstate="print"/>
            <a:srcRect/>
            <a:stretch>
              <a:fillRect/>
            </a:stretch>
          </p:blipFill>
          <p:spPr bwMode="auto">
            <a:xfrm>
              <a:off x="1361700" y="4221087"/>
              <a:ext cx="3091396" cy="2266509"/>
            </a:xfrm>
            <a:prstGeom prst="rect">
              <a:avLst/>
            </a:prstGeom>
            <a:noFill/>
          </p:spPr>
        </p:pic>
        <p:pic>
          <p:nvPicPr>
            <p:cNvPr id="41992" name="Picture 8" descr="http://www.misterbone.it/images/stories/istr_rischia/Immagine5.jpg"/>
            <p:cNvPicPr>
              <a:picLocks noChangeAspect="1" noChangeArrowheads="1"/>
            </p:cNvPicPr>
            <p:nvPr/>
          </p:nvPicPr>
          <p:blipFill>
            <a:blip r:embed="rId5" cstate="print"/>
            <a:srcRect/>
            <a:stretch>
              <a:fillRect/>
            </a:stretch>
          </p:blipFill>
          <p:spPr bwMode="auto">
            <a:xfrm>
              <a:off x="4593124" y="4221087"/>
              <a:ext cx="3267200" cy="2391034"/>
            </a:xfrm>
            <a:prstGeom prst="rect">
              <a:avLst/>
            </a:prstGeom>
            <a:noFill/>
          </p:spPr>
        </p:pic>
      </p:grpSp>
      <p:pic>
        <p:nvPicPr>
          <p:cNvPr id="10" name="Immagine 9">
            <a:extLst>
              <a:ext uri="{FF2B5EF4-FFF2-40B4-BE49-F238E27FC236}">
                <a16:creationId xmlns:a16="http://schemas.microsoft.com/office/drawing/2014/main" xmlns="" id="{63A042B2-1D9A-764D-AD6A-B96977ECD1CE}"/>
              </a:ext>
            </a:extLst>
          </p:cNvPr>
          <p:cNvPicPr>
            <a:picLocks noChangeAspect="1"/>
          </p:cNvPicPr>
          <p:nvPr/>
        </p:nvPicPr>
        <p:blipFill>
          <a:blip r:embed="rId6"/>
          <a:stretch>
            <a:fillRect/>
          </a:stretch>
        </p:blipFill>
        <p:spPr>
          <a:xfrm>
            <a:off x="3142412" y="404664"/>
            <a:ext cx="2755958" cy="190608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xmlns="" id="{247AD7F8-B1AF-7447-AE4C-D60581AD2702}"/>
              </a:ext>
            </a:extLst>
          </p:cNvPr>
          <p:cNvSpPr/>
          <p:nvPr/>
        </p:nvSpPr>
        <p:spPr>
          <a:xfrm>
            <a:off x="539552" y="2590453"/>
            <a:ext cx="8352928" cy="369332"/>
          </a:xfrm>
          <a:prstGeom prst="rect">
            <a:avLst/>
          </a:prstGeom>
        </p:spPr>
        <p:txBody>
          <a:bodyPr wrap="square">
            <a:spAutoFit/>
          </a:bodyPr>
          <a:lstStyle/>
          <a:p>
            <a:r>
              <a:rPr lang="it-IT" b="1" dirty="0"/>
              <a:t>Il kit per ogni alunno è costituito da:</a:t>
            </a:r>
            <a:endParaRPr lang="it-IT" sz="1600" dirty="0"/>
          </a:p>
        </p:txBody>
      </p:sp>
      <p:pic>
        <p:nvPicPr>
          <p:cNvPr id="10" name="Immagine 9">
            <a:extLst>
              <a:ext uri="{FF2B5EF4-FFF2-40B4-BE49-F238E27FC236}">
                <a16:creationId xmlns:a16="http://schemas.microsoft.com/office/drawing/2014/main" xmlns="" id="{1B141ADC-B709-9B4B-83E1-F9F0387A6149}"/>
              </a:ext>
            </a:extLst>
          </p:cNvPr>
          <p:cNvPicPr>
            <a:picLocks noChangeAspect="1"/>
          </p:cNvPicPr>
          <p:nvPr/>
        </p:nvPicPr>
        <p:blipFill>
          <a:blip r:embed="rId2"/>
          <a:stretch>
            <a:fillRect/>
          </a:stretch>
        </p:blipFill>
        <p:spPr>
          <a:xfrm>
            <a:off x="3142412" y="404664"/>
            <a:ext cx="2755958" cy="1906088"/>
          </a:xfrm>
          <a:prstGeom prst="rect">
            <a:avLst/>
          </a:prstGeom>
        </p:spPr>
      </p:pic>
      <p:sp>
        <p:nvSpPr>
          <p:cNvPr id="5" name="Rettangolo 4">
            <a:extLst>
              <a:ext uri="{FF2B5EF4-FFF2-40B4-BE49-F238E27FC236}">
                <a16:creationId xmlns:a16="http://schemas.microsoft.com/office/drawing/2014/main" xmlns="" id="{551CE3B6-4F49-4149-B13E-4F323658BA11}"/>
              </a:ext>
            </a:extLst>
          </p:cNvPr>
          <p:cNvSpPr/>
          <p:nvPr/>
        </p:nvSpPr>
        <p:spPr>
          <a:xfrm>
            <a:off x="539552" y="2959785"/>
            <a:ext cx="8352928" cy="3539430"/>
          </a:xfrm>
          <a:prstGeom prst="rect">
            <a:avLst/>
          </a:prstGeom>
        </p:spPr>
        <p:txBody>
          <a:bodyPr wrap="square">
            <a:spAutoFit/>
          </a:bodyPr>
          <a:lstStyle/>
          <a:p>
            <a:pPr marL="285750" indent="-285750">
              <a:buFont typeface="Arial" panose="020B0604020202020204" pitchFamily="34" charset="0"/>
              <a:buChar char="•"/>
            </a:pPr>
            <a:r>
              <a:rPr lang="it-IT" sz="1600" b="1" dirty="0"/>
              <a:t>un calendario </a:t>
            </a:r>
            <a:r>
              <a:rPr lang="it-IT" sz="1600" dirty="0"/>
              <a:t>che consenta di tenere traccia quotidianamente delle scelte alimentari o di stile di vita più corrette per il buon funzionamento del metabolismo osseo. Per fare ciò il bambino dovrà ogni giorno attaccare un adesivo (fornito di corredo al calendario) identificativo di un alimento o un’azione importante per la salute dell’osso (es. bere il latte, fare attività fisica…). Ogni alunno compilerà il calendario a casa propria, senza alcuna interferenza da parte dell’insegnante, che si limiterà a chiedere la verifica del calendario con una scadenza a sua scelta, preferibilmente 1 volta al mese fino al termine dell’anno scolastico;</a:t>
            </a:r>
          </a:p>
          <a:p>
            <a:pPr marL="285750" indent="-285750">
              <a:buFont typeface="Arial" panose="020B0604020202020204" pitchFamily="34" charset="0"/>
              <a:buChar char="•"/>
            </a:pPr>
            <a:r>
              <a:rPr lang="it-IT" sz="1600" b="1" dirty="0"/>
              <a:t>un opuscolo informativo </a:t>
            </a:r>
            <a:r>
              <a:rPr lang="it-IT" sz="1600" dirty="0"/>
              <a:t>nel quale sono riassunti i contenuti dell’iniziativa destinato ai genitori che potranno anche così essere tenuti al corrente delle attività svolte dal proprio figlio. Tale opuscolo comprende anche una sezione dedicata ai bambini dove sono riportate Le 5 regole d’oro e un cruci-puzzle per giocare ancora una volta con le parole importanti per la salute dell’osso;</a:t>
            </a:r>
          </a:p>
          <a:p>
            <a:pPr marL="285750" indent="-285750">
              <a:buFont typeface="Arial" panose="020B0604020202020204" pitchFamily="34" charset="0"/>
              <a:buChar char="•"/>
            </a:pPr>
            <a:r>
              <a:rPr lang="it-IT" sz="1600" b="1" dirty="0"/>
              <a:t>un DVD </a:t>
            </a:r>
            <a:r>
              <a:rPr lang="it-IT" sz="1600" dirty="0"/>
              <a:t>per consentire la fruizione dei contenuti multimediali del progetto anche in caso di mancanza di collegamento Internet.</a:t>
            </a:r>
          </a:p>
        </p:txBody>
      </p:sp>
    </p:spTree>
    <p:extLst>
      <p:ext uri="{BB962C8B-B14F-4D97-AF65-F5344CB8AC3E}">
        <p14:creationId xmlns:p14="http://schemas.microsoft.com/office/powerpoint/2010/main" val="6734244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a:extLst>
              <a:ext uri="{FF2B5EF4-FFF2-40B4-BE49-F238E27FC236}">
                <a16:creationId xmlns:a16="http://schemas.microsoft.com/office/drawing/2014/main" xmlns="" id="{1B141ADC-B709-9B4B-83E1-F9F0387A6149}"/>
              </a:ext>
            </a:extLst>
          </p:cNvPr>
          <p:cNvPicPr>
            <a:picLocks noChangeAspect="1"/>
          </p:cNvPicPr>
          <p:nvPr/>
        </p:nvPicPr>
        <p:blipFill>
          <a:blip r:embed="rId2"/>
          <a:stretch>
            <a:fillRect/>
          </a:stretch>
        </p:blipFill>
        <p:spPr>
          <a:xfrm>
            <a:off x="3142412" y="404664"/>
            <a:ext cx="2755958" cy="1906088"/>
          </a:xfrm>
          <a:prstGeom prst="rect">
            <a:avLst/>
          </a:prstGeom>
        </p:spPr>
      </p:pic>
      <p:pic>
        <p:nvPicPr>
          <p:cNvPr id="13" name="Immagine 12">
            <a:extLst>
              <a:ext uri="{FF2B5EF4-FFF2-40B4-BE49-F238E27FC236}">
                <a16:creationId xmlns:a16="http://schemas.microsoft.com/office/drawing/2014/main" xmlns="" id="{A298B463-9188-2B4D-B881-674979C250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74521">
            <a:off x="1390494" y="1597079"/>
            <a:ext cx="1648616" cy="1177640"/>
          </a:xfrm>
          <a:prstGeom prst="rect">
            <a:avLst/>
          </a:prstGeom>
        </p:spPr>
      </p:pic>
      <p:pic>
        <p:nvPicPr>
          <p:cNvPr id="7" name="Immagine 6">
            <a:extLst>
              <a:ext uri="{FF2B5EF4-FFF2-40B4-BE49-F238E27FC236}">
                <a16:creationId xmlns:a16="http://schemas.microsoft.com/office/drawing/2014/main" xmlns="" id="{D6ABEDA6-4E5C-B844-B239-D0648F5A543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175" t="1956" r="4762" b="3000"/>
          <a:stretch/>
        </p:blipFill>
        <p:spPr>
          <a:xfrm rot="595651">
            <a:off x="5943981" y="1395417"/>
            <a:ext cx="864096" cy="1236551"/>
          </a:xfrm>
          <a:prstGeom prst="rect">
            <a:avLst/>
          </a:prstGeom>
        </p:spPr>
      </p:pic>
      <p:grpSp>
        <p:nvGrpSpPr>
          <p:cNvPr id="18" name="Gruppo 17">
            <a:extLst>
              <a:ext uri="{FF2B5EF4-FFF2-40B4-BE49-F238E27FC236}">
                <a16:creationId xmlns:a16="http://schemas.microsoft.com/office/drawing/2014/main" xmlns="" id="{61B1118C-A42A-7D4F-BF15-D7257C404E76}"/>
              </a:ext>
            </a:extLst>
          </p:cNvPr>
          <p:cNvGrpSpPr/>
          <p:nvPr/>
        </p:nvGrpSpPr>
        <p:grpSpPr>
          <a:xfrm rot="512565">
            <a:off x="6774361" y="1760175"/>
            <a:ext cx="1008112" cy="1008112"/>
            <a:chOff x="7474878" y="1484784"/>
            <a:chExt cx="1008112" cy="1008112"/>
          </a:xfrm>
        </p:grpSpPr>
        <p:pic>
          <p:nvPicPr>
            <p:cNvPr id="16" name="Immagine 15">
              <a:extLst>
                <a:ext uri="{FF2B5EF4-FFF2-40B4-BE49-F238E27FC236}">
                  <a16:creationId xmlns:a16="http://schemas.microsoft.com/office/drawing/2014/main" xmlns="" id="{9804FD5F-E167-6C4F-A0CB-105FA67C898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6541" t="24210" r="27737" b="30067"/>
            <a:stretch/>
          </p:blipFill>
          <p:spPr>
            <a:xfrm>
              <a:off x="7474878" y="1484784"/>
              <a:ext cx="1008112" cy="1008112"/>
            </a:xfrm>
            <a:prstGeom prst="rect">
              <a:avLst/>
            </a:prstGeom>
            <a:effectLst/>
          </p:spPr>
        </p:pic>
        <p:sp>
          <p:nvSpPr>
            <p:cNvPr id="17" name="Ovale 16">
              <a:extLst>
                <a:ext uri="{FF2B5EF4-FFF2-40B4-BE49-F238E27FC236}">
                  <a16:creationId xmlns:a16="http://schemas.microsoft.com/office/drawing/2014/main" xmlns="" id="{8A380CB5-9E2E-D642-BA81-8FCCE3B6DE3D}"/>
                </a:ext>
              </a:extLst>
            </p:cNvPr>
            <p:cNvSpPr/>
            <p:nvPr/>
          </p:nvSpPr>
          <p:spPr>
            <a:xfrm>
              <a:off x="7952628" y="1897296"/>
              <a:ext cx="106601" cy="1066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 </a:t>
              </a:r>
            </a:p>
          </p:txBody>
        </p:sp>
      </p:grpSp>
      <p:pic>
        <p:nvPicPr>
          <p:cNvPr id="11" name="Immagine 10">
            <a:extLst>
              <a:ext uri="{FF2B5EF4-FFF2-40B4-BE49-F238E27FC236}">
                <a16:creationId xmlns:a16="http://schemas.microsoft.com/office/drawing/2014/main" xmlns="" id="{C186195A-7AF7-D140-AAB9-EF5E3415764B}"/>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rot="21079530">
            <a:off x="1594361" y="2873804"/>
            <a:ext cx="1648616" cy="1177639"/>
          </a:xfrm>
          <a:prstGeom prst="rect">
            <a:avLst/>
          </a:prstGeom>
        </p:spPr>
      </p:pic>
      <p:pic>
        <p:nvPicPr>
          <p:cNvPr id="12" name="Immagine 11">
            <a:extLst>
              <a:ext uri="{FF2B5EF4-FFF2-40B4-BE49-F238E27FC236}">
                <a16:creationId xmlns:a16="http://schemas.microsoft.com/office/drawing/2014/main" xmlns="" id="{C6F932CB-5FF3-B048-86B2-DCA983AB6237}"/>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rot="21079530">
            <a:off x="2915162" y="2873804"/>
            <a:ext cx="1648614" cy="1177639"/>
          </a:xfrm>
          <a:prstGeom prst="rect">
            <a:avLst/>
          </a:prstGeom>
        </p:spPr>
      </p:pic>
      <p:pic>
        <p:nvPicPr>
          <p:cNvPr id="14" name="Immagine 13">
            <a:extLst>
              <a:ext uri="{FF2B5EF4-FFF2-40B4-BE49-F238E27FC236}">
                <a16:creationId xmlns:a16="http://schemas.microsoft.com/office/drawing/2014/main" xmlns="" id="{FEDB3217-4C7D-834A-BDD0-B8C08F92E466}"/>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rot="21079530">
            <a:off x="4279505" y="2873804"/>
            <a:ext cx="1648614" cy="1177638"/>
          </a:xfrm>
          <a:prstGeom prst="rect">
            <a:avLst/>
          </a:prstGeom>
        </p:spPr>
      </p:pic>
      <p:pic>
        <p:nvPicPr>
          <p:cNvPr id="15" name="Immagine 14">
            <a:extLst>
              <a:ext uri="{FF2B5EF4-FFF2-40B4-BE49-F238E27FC236}">
                <a16:creationId xmlns:a16="http://schemas.microsoft.com/office/drawing/2014/main" xmlns="" id="{39915432-65E1-3843-9955-2C202FEE03AC}"/>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rot="21079530">
            <a:off x="5803505" y="2873804"/>
            <a:ext cx="1648613" cy="1177638"/>
          </a:xfrm>
          <a:prstGeom prst="rect">
            <a:avLst/>
          </a:prstGeom>
        </p:spPr>
      </p:pic>
      <p:pic>
        <p:nvPicPr>
          <p:cNvPr id="19" name="Immagine 18">
            <a:extLst>
              <a:ext uri="{FF2B5EF4-FFF2-40B4-BE49-F238E27FC236}">
                <a16:creationId xmlns:a16="http://schemas.microsoft.com/office/drawing/2014/main" xmlns="" id="{D1669D7F-23AD-2942-BE8C-178D677B0ADE}"/>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rot="21079530">
            <a:off x="1594362" y="3868033"/>
            <a:ext cx="1648614" cy="1177639"/>
          </a:xfrm>
          <a:prstGeom prst="rect">
            <a:avLst/>
          </a:prstGeom>
        </p:spPr>
      </p:pic>
      <p:pic>
        <p:nvPicPr>
          <p:cNvPr id="20" name="Immagine 19">
            <a:extLst>
              <a:ext uri="{FF2B5EF4-FFF2-40B4-BE49-F238E27FC236}">
                <a16:creationId xmlns:a16="http://schemas.microsoft.com/office/drawing/2014/main" xmlns="" id="{4CBEC363-3B40-2240-A0EE-0746838B6F1B}"/>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rot="21079530">
            <a:off x="2915162" y="3868033"/>
            <a:ext cx="1648614" cy="1177638"/>
          </a:xfrm>
          <a:prstGeom prst="rect">
            <a:avLst/>
          </a:prstGeom>
        </p:spPr>
      </p:pic>
      <p:pic>
        <p:nvPicPr>
          <p:cNvPr id="21" name="Immagine 20">
            <a:extLst>
              <a:ext uri="{FF2B5EF4-FFF2-40B4-BE49-F238E27FC236}">
                <a16:creationId xmlns:a16="http://schemas.microsoft.com/office/drawing/2014/main" xmlns="" id="{F015FF3D-337D-9F43-AABF-C4B5CCA8863A}"/>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rot="21079530">
            <a:off x="4279505" y="3868033"/>
            <a:ext cx="1648613" cy="1177638"/>
          </a:xfrm>
          <a:prstGeom prst="rect">
            <a:avLst/>
          </a:prstGeom>
        </p:spPr>
      </p:pic>
      <p:pic>
        <p:nvPicPr>
          <p:cNvPr id="22" name="Immagine 21">
            <a:extLst>
              <a:ext uri="{FF2B5EF4-FFF2-40B4-BE49-F238E27FC236}">
                <a16:creationId xmlns:a16="http://schemas.microsoft.com/office/drawing/2014/main" xmlns="" id="{DFD95C32-0865-6E4E-831A-BCAD88297DF6}"/>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rot="21079530">
            <a:off x="5803505" y="3868033"/>
            <a:ext cx="1648613" cy="1177637"/>
          </a:xfrm>
          <a:prstGeom prst="rect">
            <a:avLst/>
          </a:prstGeom>
        </p:spPr>
      </p:pic>
      <p:pic>
        <p:nvPicPr>
          <p:cNvPr id="23" name="Immagine 22">
            <a:extLst>
              <a:ext uri="{FF2B5EF4-FFF2-40B4-BE49-F238E27FC236}">
                <a16:creationId xmlns:a16="http://schemas.microsoft.com/office/drawing/2014/main" xmlns="" id="{893D438F-05FF-FA4A-A3E0-93BAE05804B9}"/>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rot="21079530">
            <a:off x="1594362" y="4789689"/>
            <a:ext cx="1648614" cy="1177638"/>
          </a:xfrm>
          <a:prstGeom prst="rect">
            <a:avLst/>
          </a:prstGeom>
        </p:spPr>
      </p:pic>
      <p:pic>
        <p:nvPicPr>
          <p:cNvPr id="24" name="Immagine 23">
            <a:extLst>
              <a:ext uri="{FF2B5EF4-FFF2-40B4-BE49-F238E27FC236}">
                <a16:creationId xmlns:a16="http://schemas.microsoft.com/office/drawing/2014/main" xmlns="" id="{B0F7F269-AB5C-9643-8C3A-DE2E7BB952AB}"/>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p:blipFill>
        <p:spPr>
          <a:xfrm rot="21079530">
            <a:off x="2915162" y="4789689"/>
            <a:ext cx="1648613" cy="1177638"/>
          </a:xfrm>
          <a:prstGeom prst="rect">
            <a:avLst/>
          </a:prstGeom>
        </p:spPr>
      </p:pic>
      <p:pic>
        <p:nvPicPr>
          <p:cNvPr id="25" name="Immagine 24">
            <a:extLst>
              <a:ext uri="{FF2B5EF4-FFF2-40B4-BE49-F238E27FC236}">
                <a16:creationId xmlns:a16="http://schemas.microsoft.com/office/drawing/2014/main" xmlns="" id="{5A47634F-0A56-D146-88C3-92499451EC05}"/>
              </a:ext>
            </a:extLst>
          </p:cNvPr>
          <p:cNvPicPr>
            <a:picLocks noChangeAspect="1"/>
          </p:cNvPicPr>
          <p:nvPr/>
        </p:nvPicPr>
        <p:blipFill>
          <a:blip r:embed="rId16" cstate="print">
            <a:extLst>
              <a:ext uri="{28A0092B-C50C-407E-A947-70E740481C1C}">
                <a14:useLocalDpi xmlns:a14="http://schemas.microsoft.com/office/drawing/2010/main" val="0"/>
              </a:ext>
            </a:extLst>
          </a:blip>
          <a:srcRect/>
          <a:stretch/>
        </p:blipFill>
        <p:spPr>
          <a:xfrm rot="21079530">
            <a:off x="4279505" y="4789689"/>
            <a:ext cx="1648613" cy="1177637"/>
          </a:xfrm>
          <a:prstGeom prst="rect">
            <a:avLst/>
          </a:prstGeom>
        </p:spPr>
      </p:pic>
      <p:pic>
        <p:nvPicPr>
          <p:cNvPr id="26" name="Immagine 25">
            <a:extLst>
              <a:ext uri="{FF2B5EF4-FFF2-40B4-BE49-F238E27FC236}">
                <a16:creationId xmlns:a16="http://schemas.microsoft.com/office/drawing/2014/main" xmlns="" id="{00A4374E-E0D4-0342-8E88-98276575B44F}"/>
              </a:ext>
            </a:extLst>
          </p:cNvPr>
          <p:cNvPicPr>
            <a:picLocks noChangeAspect="1"/>
          </p:cNvPicPr>
          <p:nvPr/>
        </p:nvPicPr>
        <p:blipFill>
          <a:blip r:embed="rId17" cstate="print">
            <a:extLst>
              <a:ext uri="{28A0092B-C50C-407E-A947-70E740481C1C}">
                <a14:useLocalDpi xmlns:a14="http://schemas.microsoft.com/office/drawing/2010/main" val="0"/>
              </a:ext>
            </a:extLst>
          </a:blip>
          <a:srcRect/>
          <a:stretch/>
        </p:blipFill>
        <p:spPr>
          <a:xfrm rot="21079530">
            <a:off x="5803505" y="4789689"/>
            <a:ext cx="1648612" cy="1177637"/>
          </a:xfrm>
          <a:prstGeom prst="rect">
            <a:avLst/>
          </a:prstGeom>
        </p:spPr>
      </p:pic>
    </p:spTree>
    <p:extLst>
      <p:ext uri="{BB962C8B-B14F-4D97-AF65-F5344CB8AC3E}">
        <p14:creationId xmlns:p14="http://schemas.microsoft.com/office/powerpoint/2010/main" val="1846035886"/>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2275226F2F891847B13D2BEE5D23722A" ma:contentTypeVersion="16" ma:contentTypeDescription="Creare un nuovo documento." ma:contentTypeScope="" ma:versionID="4f64e8e79e2024334a35bc29efd623eb">
  <xsd:schema xmlns:xsd="http://www.w3.org/2001/XMLSchema" xmlns:xs="http://www.w3.org/2001/XMLSchema" xmlns:p="http://schemas.microsoft.com/office/2006/metadata/properties" xmlns:ns2="9872b51f-56ea-47a3-ab2b-9374594b83ca" xmlns:ns3="098f47b3-79fa-4d92-9cdd-4bc902bf134d" targetNamespace="http://schemas.microsoft.com/office/2006/metadata/properties" ma:root="true" ma:fieldsID="c5577e1df633292bdc84759d8139f270" ns2:_="" ns3:_="">
    <xsd:import namespace="9872b51f-56ea-47a3-ab2b-9374594b83ca"/>
    <xsd:import namespace="098f47b3-79fa-4d92-9cdd-4bc902bf134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LengthInSecond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2b51f-56ea-47a3-ab2b-9374594b83c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4" nillable="true" ma:displayName="Length (seconds)" ma:internalName="MediaLengthInSeconds" ma:readOnly="true">
      <xsd:simpleType>
        <xsd:restriction base="dms:Unknow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Tag immagine" ma:readOnly="false" ma:fieldId="{5cf76f15-5ced-4ddc-b409-7134ff3c332f}" ma:taxonomyMulti="true" ma:sspId="1c812728-cd83-4f30-87bb-12bcacdad00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98f47b3-79fa-4d92-9cdd-4bc902bf134d" elementFormDefault="qualified">
    <xsd:import namespace="http://schemas.microsoft.com/office/2006/documentManagement/types"/>
    <xsd:import namespace="http://schemas.microsoft.com/office/infopath/2007/PartnerControls"/>
    <xsd:element name="SharedWithUsers" ma:index="12"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Condiviso con dettagli" ma:internalName="SharedWithDetails" ma:readOnly="true">
      <xsd:simpleType>
        <xsd:restriction base="dms:Note">
          <xsd:maxLength value="255"/>
        </xsd:restriction>
      </xsd:simpleType>
    </xsd:element>
    <xsd:element name="TaxCatchAll" ma:index="23" nillable="true" ma:displayName="Taxonomy Catch All Column" ma:hidden="true" ma:list="{8d328c41-2b4e-4fd1-b72b-63258f3dfeeb}" ma:internalName="TaxCatchAll" ma:showField="CatchAllData" ma:web="098f47b3-79fa-4d92-9cdd-4bc902bf134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98f47b3-79fa-4d92-9cdd-4bc902bf134d" xsi:nil="true"/>
    <lcf76f155ced4ddcb4097134ff3c332f xmlns="9872b51f-56ea-47a3-ab2b-9374594b83c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EA79ADB-AFE1-4A48-9D47-CB25939F0490}"/>
</file>

<file path=customXml/itemProps2.xml><?xml version="1.0" encoding="utf-8"?>
<ds:datastoreItem xmlns:ds="http://schemas.openxmlformats.org/officeDocument/2006/customXml" ds:itemID="{ECFF5DDB-E7DC-4FDB-B390-9D0196BCF474}"/>
</file>

<file path=customXml/itemProps3.xml><?xml version="1.0" encoding="utf-8"?>
<ds:datastoreItem xmlns:ds="http://schemas.openxmlformats.org/officeDocument/2006/customXml" ds:itemID="{B74B2149-0271-4EE9-BC35-804BC46CDEA5}"/>
</file>

<file path=docProps/app.xml><?xml version="1.0" encoding="utf-8"?>
<Properties xmlns="http://schemas.openxmlformats.org/officeDocument/2006/extended-properties" xmlns:vt="http://schemas.openxmlformats.org/officeDocument/2006/docPropsVTypes">
  <TotalTime>1260</TotalTime>
  <Words>850</Words>
  <Application>Microsoft Office PowerPoint</Application>
  <PresentationFormat>Presentazione su schermo (4:3)</PresentationFormat>
  <Paragraphs>49</Paragraphs>
  <Slides>11</Slides>
  <Notes>2</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11</vt:i4>
      </vt:variant>
    </vt:vector>
  </HeadingPairs>
  <TitlesOfParts>
    <vt:vector size="14" baseType="lpstr">
      <vt:lpstr>Arial</vt:lpstr>
      <vt:lpstr>Calibri</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Barbara</dc:creator>
  <cp:lastModifiedBy>Laura</cp:lastModifiedBy>
  <cp:revision>114</cp:revision>
  <dcterms:created xsi:type="dcterms:W3CDTF">2015-03-27T10:45:23Z</dcterms:created>
  <dcterms:modified xsi:type="dcterms:W3CDTF">2019-10-18T08:46:26Z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3" name="ContentTypeId">
    <vt:lpwstr>0x0101002275226F2F891847B13D2BEE5D23722A</vt:lpwstr>
  </property>
</Properties>
</file>